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9" r:id="rId2"/>
    <p:sldId id="268" r:id="rId3"/>
    <p:sldId id="270" r:id="rId4"/>
    <p:sldId id="271" r:id="rId5"/>
    <p:sldId id="273" r:id="rId6"/>
    <p:sldId id="276" r:id="rId7"/>
    <p:sldId id="258" r:id="rId8"/>
    <p:sldId id="256" r:id="rId9"/>
    <p:sldId id="257" r:id="rId10"/>
    <p:sldId id="260" r:id="rId11"/>
    <p:sldId id="263" r:id="rId12"/>
    <p:sldId id="264" r:id="rId13"/>
    <p:sldId id="262" r:id="rId14"/>
    <p:sldId id="261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517"/>
    <a:srgbClr val="216BA9"/>
    <a:srgbClr val="58585B"/>
    <a:srgbClr val="939597"/>
    <a:srgbClr val="006738"/>
    <a:srgbClr val="F2C536"/>
    <a:srgbClr val="F7931D"/>
    <a:srgbClr val="652C90"/>
    <a:srgbClr val="BE1E2D"/>
    <a:srgbClr val="2A3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F9988-550D-4C4B-9E3D-4F0A9CBDCB05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A41C3-05E1-154D-A4E9-7B6682643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41C3-05E1-154D-A4E9-7B66826435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A41C3-05E1-154D-A4E9-7B66826435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8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9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6001-4394-6947-BDA9-C49E8BCAE774}" type="datetimeFigureOut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8E40-74F8-124A-8167-A07099FD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Value-Added Services Icon Sets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950" y="3505200"/>
            <a:ext cx="6400800" cy="12636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Preset icon </a:t>
            </a:r>
            <a:r>
              <a:rPr lang="en-US" sz="2000" dirty="0"/>
              <a:t>s</a:t>
            </a:r>
            <a:r>
              <a:rPr lang="en-US" sz="2000" dirty="0" smtClean="0"/>
              <a:t>ets with instructions for customization &amp; saving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2049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2A388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104833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F793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241021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F2C5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286634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652C9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69022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31875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0067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343531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9395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377314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5858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3672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72572"/>
            <a:ext cx="7112000" cy="47042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Customize the color of the icons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1530328"/>
            <a:ext cx="4191000" cy="4921272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0" y="1530328"/>
            <a:ext cx="4343400" cy="4921272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671512" y="1818195"/>
            <a:ext cx="3570288" cy="1219200"/>
          </a:xfrm>
          <a:prstGeom prst="rect">
            <a:avLst/>
          </a:prstGeom>
        </p:spPr>
        <p:txBody>
          <a:bodyPr lIns="91416" tIns="45708" rIns="91416" bIns="45708"/>
          <a:lstStyle>
            <a:lvl1pPr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000" b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Step 1: Navigat</a:t>
            </a:r>
            <a:r>
              <a:rPr lang="en-US" altLang="en-US" sz="1000" b="1" dirty="0" smtClean="0">
                <a:solidFill>
                  <a:schemeClr val="bg1">
                    <a:lumMod val="50000"/>
                  </a:schemeClr>
                </a:solidFill>
              </a:rPr>
              <a:t>e to any of the existing icon sets (slides </a:t>
            </a:r>
            <a:r>
              <a:rPr lang="en-US" altLang="en-US" sz="10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en-US" altLang="en-US" sz="1000" b="1" dirty="0" smtClean="0">
                <a:solidFill>
                  <a:schemeClr val="bg1">
                    <a:lumMod val="50000"/>
                  </a:schemeClr>
                </a:solidFill>
              </a:rPr>
              <a:t> -17)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000" b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Step 2: Ungroup all of the colored circles from the white icons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Hold down the shift key and select all of the icon sets. </a:t>
            </a:r>
            <a:r>
              <a:rPr lang="en-US" altLang="en-US" sz="900" b="1" i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Note: 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o not include the text boxes in your selection.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Release the shift key and right-click on one of the icons.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Grouping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 &gt; </a:t>
            </a:r>
            <a:r>
              <a:rPr lang="en-US" altLang="en-US" sz="900" b="1" dirty="0">
                <a:solidFill>
                  <a:srgbClr val="800000"/>
                </a:solidFill>
              </a:rPr>
              <a:t>U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ngroup</a:t>
            </a:r>
          </a:p>
        </p:txBody>
      </p:sp>
      <p:pic>
        <p:nvPicPr>
          <p:cNvPr id="35" name="Picture 34" descr="Screen Shot 2015-12-03 at 3.4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7" y="3037395"/>
            <a:ext cx="2988733" cy="2359525"/>
          </a:xfrm>
          <a:prstGeom prst="rect">
            <a:avLst/>
          </a:prstGeom>
        </p:spPr>
      </p:pic>
      <p:sp>
        <p:nvSpPr>
          <p:cNvPr id="36" name="Text Placeholder 2"/>
          <p:cNvSpPr txBox="1">
            <a:spLocks/>
          </p:cNvSpPr>
          <p:nvPr/>
        </p:nvSpPr>
        <p:spPr>
          <a:xfrm>
            <a:off x="4938712" y="1818195"/>
            <a:ext cx="3570288" cy="1545167"/>
          </a:xfrm>
          <a:prstGeom prst="rect">
            <a:avLst/>
          </a:prstGeom>
        </p:spPr>
        <p:txBody>
          <a:bodyPr lIns="91416" tIns="45708" rIns="91416" bIns="45708"/>
          <a:lstStyle>
            <a:lvl1pPr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000" b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Step 3: Click anywhere on the white space of the slide to release the selection of all the items.</a:t>
            </a:r>
            <a:endParaRPr lang="en-US" altLang="en-US" sz="1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000" b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Step 4: Select ONLY the colored circles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Hold down the shift key and select all of the colored circles. Be careful to no select any of the white icons. </a:t>
            </a:r>
            <a:r>
              <a:rPr lang="en-US" altLang="en-US" sz="900" b="1" i="1" dirty="0" smtClean="0">
                <a:solidFill>
                  <a:schemeClr val="bg1">
                    <a:lumMod val="50000"/>
                  </a:schemeClr>
                </a:solidFill>
              </a:rPr>
              <a:t>Tip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: click on the outer area of the circles when selecting them.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Release the shift key and right-click just outside of one of the circles 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Format Object</a:t>
            </a:r>
          </a:p>
        </p:txBody>
      </p:sp>
      <p:pic>
        <p:nvPicPr>
          <p:cNvPr id="37" name="Picture 36" descr="Screen Shot 2015-12-03 at 3.55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39" y="3477661"/>
            <a:ext cx="3295328" cy="262922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2441056" y="5115981"/>
            <a:ext cx="873644" cy="91019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3314700" y="5177362"/>
            <a:ext cx="596900" cy="91019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877050" y="5998924"/>
            <a:ext cx="749300" cy="101607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2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72572"/>
            <a:ext cx="7112000" cy="47042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Customize the color of the icons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1450" y="1403323"/>
            <a:ext cx="8775700" cy="4980544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781589" y="1600173"/>
            <a:ext cx="7346411" cy="1972760"/>
          </a:xfrm>
          <a:prstGeom prst="rect">
            <a:avLst/>
          </a:prstGeom>
        </p:spPr>
        <p:txBody>
          <a:bodyPr lIns="91416" tIns="45708" rIns="91416" bIns="45708"/>
          <a:lstStyle>
            <a:lvl1pPr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000" b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Step 5: Select the color you want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Make sure </a:t>
            </a:r>
            <a:r>
              <a:rPr lang="en-US" altLang="en-US" sz="900" b="1" dirty="0" smtClean="0">
                <a:solidFill>
                  <a:srgbClr val="800000"/>
                </a:solidFill>
                <a:cs typeface="+mn-cs"/>
              </a:rPr>
              <a:t>Fill</a:t>
            </a:r>
            <a:r>
              <a:rPr lang="en-US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 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is selected in the left hand column and then select the drop down box next to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900" b="1" dirty="0" smtClean="0">
                <a:solidFill>
                  <a:srgbClr val="800000"/>
                </a:solidFill>
                <a:cs typeface="+mn-cs"/>
              </a:rPr>
              <a:t>Color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.</a:t>
            </a:r>
          </a:p>
          <a:p>
            <a:pPr marL="91440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Option 1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: 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hoose one of the suggested colors shown 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the drop down box if one is suitable</a:t>
            </a:r>
          </a:p>
          <a:p>
            <a:pPr marL="91440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Option 2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More Colors</a:t>
            </a:r>
            <a:r>
              <a:rPr lang="en-US" altLang="en-US" sz="900" dirty="0" smtClean="0">
                <a:solidFill>
                  <a:srgbClr val="C0504D"/>
                </a:solidFill>
              </a:rPr>
              <a:t> 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the bottom of the pop up window for custom color options.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you go with option 2, we recommend using the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Color </a:t>
            </a:r>
            <a:r>
              <a:rPr lang="en-US" altLang="en-US" sz="900" b="1" dirty="0">
                <a:solidFill>
                  <a:srgbClr val="800000"/>
                </a:solidFill>
              </a:rPr>
              <a:t>W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heel 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(first tab) or the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Color Sliders 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(second tab)</a:t>
            </a:r>
          </a:p>
          <a:p>
            <a:pPr marL="91440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If want to use the </a:t>
            </a:r>
            <a:r>
              <a:rPr lang="en-US" altLang="en-US" sz="900" b="1" dirty="0" smtClean="0">
                <a:solidFill>
                  <a:srgbClr val="800000"/>
                </a:solidFill>
                <a:cs typeface="+mn-cs"/>
              </a:rPr>
              <a:t>Hex Color # 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(recommended) it can be accessed on the </a:t>
            </a:r>
            <a:r>
              <a:rPr lang="en-US" altLang="en-US" sz="900" b="1" dirty="0" smtClean="0">
                <a:solidFill>
                  <a:srgbClr val="800000"/>
                </a:solidFill>
                <a:cs typeface="+mn-cs"/>
              </a:rPr>
              <a:t>Color Sliders </a:t>
            </a:r>
            <a:r>
              <a:rPr lang="en-US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tab. This is the most accurate way to ensure the exact color you want. </a:t>
            </a:r>
          </a:p>
          <a:p>
            <a:pPr marL="91440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b="1" i="1" dirty="0" smtClean="0">
                <a:solidFill>
                  <a:srgbClr val="7F7F7F"/>
                </a:solidFill>
                <a:cs typeface="+mn-cs"/>
              </a:rPr>
              <a:t>Tip: </a:t>
            </a:r>
            <a:r>
              <a:rPr lang="en-US" altLang="en-US" sz="900" i="1" dirty="0" smtClean="0">
                <a:solidFill>
                  <a:srgbClr val="7F7F7F"/>
                </a:solidFill>
                <a:cs typeface="+mn-cs"/>
              </a:rPr>
              <a:t>if you are unsure of the </a:t>
            </a:r>
            <a:r>
              <a:rPr lang="en-US" altLang="en-US" sz="900" b="1" i="1" dirty="0" smtClean="0">
                <a:solidFill>
                  <a:srgbClr val="800000"/>
                </a:solidFill>
                <a:cs typeface="+mn-cs"/>
              </a:rPr>
              <a:t>Hex Color # </a:t>
            </a:r>
            <a:r>
              <a:rPr lang="en-US" altLang="en-US" sz="900" i="1" dirty="0" smtClean="0">
                <a:solidFill>
                  <a:srgbClr val="7F7F7F"/>
                </a:solidFill>
                <a:cs typeface="+mn-cs"/>
              </a:rPr>
              <a:t>and have branded your gateway account, </a:t>
            </a:r>
            <a:r>
              <a:rPr lang="en-US" altLang="en-US" sz="900" i="1" dirty="0" smtClean="0">
                <a:solidFill>
                  <a:srgbClr val="7F7F7F"/>
                </a:solidFill>
                <a:cs typeface="+mn-cs"/>
              </a:rPr>
              <a:t>chances </a:t>
            </a:r>
            <a:r>
              <a:rPr lang="en-US" altLang="en-US" sz="900" i="1" dirty="0" smtClean="0">
                <a:solidFill>
                  <a:srgbClr val="7F7F7F"/>
                </a:solidFill>
                <a:cs typeface="+mn-cs"/>
              </a:rPr>
              <a:t>are the color you are looking to make your logos has also been used when branding your gateway account. </a:t>
            </a:r>
            <a:r>
              <a:rPr lang="en-US" altLang="en-US" sz="900" i="1" dirty="0" smtClean="0">
                <a:solidFill>
                  <a:srgbClr val="7F7F7F"/>
                </a:solidFill>
              </a:rPr>
              <a:t>To </a:t>
            </a:r>
            <a:r>
              <a:rPr lang="en-US" altLang="en-US" sz="900" i="1" dirty="0" smtClean="0">
                <a:solidFill>
                  <a:srgbClr val="7F7F7F"/>
                </a:solidFill>
                <a:cs typeface="+mn-cs"/>
              </a:rPr>
              <a:t>access the </a:t>
            </a:r>
            <a:r>
              <a:rPr lang="en-US" altLang="en-US" sz="900" b="1" i="1" dirty="0" smtClean="0">
                <a:solidFill>
                  <a:srgbClr val="800000"/>
                </a:solidFill>
                <a:cs typeface="+mn-cs"/>
              </a:rPr>
              <a:t>Hex Color # </a:t>
            </a:r>
            <a:r>
              <a:rPr lang="en-US" altLang="en-US" sz="900" i="1" dirty="0" smtClean="0">
                <a:solidFill>
                  <a:srgbClr val="7F7F7F"/>
                </a:solidFill>
                <a:cs typeface="+mn-cs"/>
              </a:rPr>
              <a:t>you have set for your gateway account, simply log in </a:t>
            </a:r>
            <a:r>
              <a:rPr lang="en-US" altLang="en-US" sz="900" i="1" dirty="0" smtClean="0">
                <a:solidFill>
                  <a:srgbClr val="7F7F7F"/>
                </a:solidFill>
              </a:rPr>
              <a:t>and </a:t>
            </a:r>
            <a:r>
              <a:rPr lang="en-US" altLang="en-US" sz="900" i="1" dirty="0" smtClean="0">
                <a:solidFill>
                  <a:srgbClr val="7F7F7F"/>
                </a:solidFill>
                <a:cs typeface="+mn-cs"/>
              </a:rPr>
              <a:t>navigate to Options &gt; Look and Feel &gt; Color Schemes and pull your desired </a:t>
            </a:r>
            <a:r>
              <a:rPr lang="en-US" altLang="en-US" sz="900" b="1" i="1" dirty="0" smtClean="0">
                <a:solidFill>
                  <a:srgbClr val="800000"/>
                </a:solidFill>
              </a:rPr>
              <a:t>Hex </a:t>
            </a:r>
            <a:r>
              <a:rPr lang="en-US" altLang="en-US" sz="900" b="1" i="1" dirty="0">
                <a:solidFill>
                  <a:srgbClr val="800000"/>
                </a:solidFill>
              </a:rPr>
              <a:t>C</a:t>
            </a:r>
            <a:r>
              <a:rPr lang="en-US" altLang="en-US" sz="900" b="1" i="1" dirty="0" smtClean="0">
                <a:solidFill>
                  <a:srgbClr val="800000"/>
                </a:solidFill>
              </a:rPr>
              <a:t>olor # </a:t>
            </a:r>
            <a:r>
              <a:rPr lang="en-US" altLang="en-US" sz="900" i="1" dirty="0" smtClean="0">
                <a:solidFill>
                  <a:srgbClr val="7F7F7F"/>
                </a:solidFill>
              </a:rPr>
              <a:t>(it’s probably the </a:t>
            </a:r>
            <a:r>
              <a:rPr lang="en-US" altLang="en-US" sz="900" b="1" i="1" dirty="0" smtClean="0">
                <a:solidFill>
                  <a:srgbClr val="800000"/>
                </a:solidFill>
              </a:rPr>
              <a:t>Primary Color</a:t>
            </a:r>
            <a:r>
              <a:rPr lang="en-US" altLang="en-US" sz="900" i="1" dirty="0" smtClean="0">
                <a:solidFill>
                  <a:srgbClr val="7F7F7F"/>
                </a:solidFill>
              </a:rPr>
              <a:t>)</a:t>
            </a:r>
            <a:r>
              <a:rPr lang="en-US" altLang="en-US" sz="900" i="1" dirty="0" smtClean="0">
                <a:solidFill>
                  <a:srgbClr val="7F7F7F"/>
                </a:solidFill>
                <a:cs typeface="+mn-cs"/>
              </a:rPr>
              <a:t>. </a:t>
            </a:r>
            <a:r>
              <a:rPr lang="en-US" altLang="en-US" sz="900" b="1" i="1" dirty="0" smtClean="0">
                <a:solidFill>
                  <a:srgbClr val="7F7F7F"/>
                </a:solidFill>
                <a:cs typeface="+mn-cs"/>
              </a:rPr>
              <a:t>Note:</a:t>
            </a:r>
            <a:r>
              <a:rPr lang="en-US" altLang="en-US" sz="900" i="1" dirty="0" smtClean="0">
                <a:solidFill>
                  <a:srgbClr val="7F7F7F"/>
                </a:solidFill>
                <a:cs typeface="+mn-cs"/>
              </a:rPr>
              <a:t> do not include the “#” sign when entering it into PowerPoint.</a:t>
            </a:r>
          </a:p>
        </p:txBody>
      </p:sp>
      <p:pic>
        <p:nvPicPr>
          <p:cNvPr id="3" name="Picture 2" descr="Screen Shot 2015-12-03 at 3.5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9" y="3661404"/>
            <a:ext cx="3400954" cy="248825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creen Shot 2015-12-03 at 4.14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9" y="3698559"/>
            <a:ext cx="1196457" cy="203199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reen Shot 2015-12-03 at 4.14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38" y="3716605"/>
            <a:ext cx="1130988" cy="201395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592925" y="5051110"/>
            <a:ext cx="1388534" cy="301940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Shot 2015-12-04 at 10.28.0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38" y="4320677"/>
            <a:ext cx="2271862" cy="730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370956" y="3839631"/>
            <a:ext cx="708544" cy="141819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123950" y="3926414"/>
            <a:ext cx="311150" cy="143933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937009" y="3818462"/>
            <a:ext cx="215891" cy="156640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930400" y="5133656"/>
            <a:ext cx="609600" cy="143933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373170" y="3832269"/>
            <a:ext cx="215891" cy="14817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5620815" y="5142111"/>
            <a:ext cx="731311" cy="14817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710932" y="3916203"/>
            <a:ext cx="1893318" cy="37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Hex Color in the Gateway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643165" y="4583311"/>
            <a:ext cx="1148285" cy="14817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4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72572"/>
            <a:ext cx="7112000" cy="47042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Customize the color of the icons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3538" y="1403323"/>
            <a:ext cx="8482162" cy="4980544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1219200" y="1625573"/>
            <a:ext cx="6578600" cy="1346227"/>
          </a:xfrm>
          <a:prstGeom prst="rect">
            <a:avLst/>
          </a:prstGeom>
        </p:spPr>
        <p:txBody>
          <a:bodyPr lIns="91416" tIns="45708" rIns="91416" bIns="45708"/>
          <a:lstStyle>
            <a:lvl1pPr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000" b="1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Step 5 Continued (Walking through Option 2)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Let’s walk through using the </a:t>
            </a:r>
            <a:r>
              <a:rPr lang="en-US" altLang="en-US" sz="900" b="1" dirty="0" smtClean="0">
                <a:solidFill>
                  <a:srgbClr val="800000"/>
                </a:solidFill>
                <a:cs typeface="+mn-cs"/>
              </a:rPr>
              <a:t>Hex Color # 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to change the color of the icons. Let’s use the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Primary </a:t>
            </a:r>
            <a:r>
              <a:rPr lang="en-US" altLang="en-US" sz="900" b="1" dirty="0">
                <a:solidFill>
                  <a:srgbClr val="800000"/>
                </a:solidFill>
              </a:rPr>
              <a:t>C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olor 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set for this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gateway, which is </a:t>
            </a:r>
            <a:r>
              <a:rPr lang="en-US" altLang="en-US" sz="900" b="1" dirty="0" smtClean="0">
                <a:solidFill>
                  <a:srgbClr val="800000"/>
                </a:solidFill>
                <a:cs typeface="+mn-cs"/>
              </a:rPr>
              <a:t>Hex Color #216BA9</a:t>
            </a:r>
          </a:p>
          <a:p>
            <a:pPr marL="91440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I entered the above </a:t>
            </a:r>
            <a:r>
              <a:rPr lang="en-US" altLang="en-US" sz="900" b="1" dirty="0" smtClean="0">
                <a:solidFill>
                  <a:srgbClr val="800000"/>
                </a:solidFill>
                <a:cs typeface="+mn-cs"/>
              </a:rPr>
              <a:t>Hex </a:t>
            </a:r>
            <a:r>
              <a:rPr lang="en-US" altLang="en-US" sz="900" b="1" dirty="0">
                <a:solidFill>
                  <a:srgbClr val="800000"/>
                </a:solidFill>
              </a:rPr>
              <a:t>Color #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216BA9</a:t>
            </a:r>
            <a:r>
              <a:rPr lang="en-US" altLang="en-US" sz="900" b="1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into the appropriate field on the </a:t>
            </a:r>
            <a:r>
              <a:rPr lang="en-US" altLang="en-US" sz="900" b="1" dirty="0" smtClean="0">
                <a:solidFill>
                  <a:srgbClr val="800000"/>
                </a:solidFill>
                <a:cs typeface="+mn-cs"/>
              </a:rPr>
              <a:t>Color Sliders 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tab. </a:t>
            </a:r>
          </a:p>
          <a:p>
            <a:pPr marL="91440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b="1" i="1" dirty="0" smtClean="0">
                <a:solidFill>
                  <a:schemeClr val="bg1">
                    <a:lumMod val="50000"/>
                  </a:schemeClr>
                </a:solidFill>
              </a:rPr>
              <a:t>Tip: 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If you don’t see the color change in the lower left hand square of this tab, click into the </a:t>
            </a:r>
            <a:r>
              <a:rPr lang="en-US" altLang="en-US" sz="900" b="1" i="1" dirty="0" smtClean="0">
                <a:solidFill>
                  <a:srgbClr val="800000"/>
                </a:solidFill>
              </a:rPr>
              <a:t>Blue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 field which should prompt the change. Click </a:t>
            </a:r>
            <a:r>
              <a:rPr lang="en-US" altLang="en-US" sz="900" b="1" i="1" dirty="0" smtClean="0">
                <a:solidFill>
                  <a:srgbClr val="800000"/>
                </a:solidFill>
              </a:rPr>
              <a:t>OK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, then click </a:t>
            </a:r>
            <a:r>
              <a:rPr lang="en-US" altLang="en-US" sz="900" b="1" i="1" dirty="0" smtClean="0">
                <a:solidFill>
                  <a:srgbClr val="800000"/>
                </a:solidFill>
              </a:rPr>
              <a:t>OK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 again in the </a:t>
            </a:r>
            <a:r>
              <a:rPr lang="en-US" altLang="en-US" sz="900" b="1" i="1" dirty="0" smtClean="0">
                <a:solidFill>
                  <a:srgbClr val="800000"/>
                </a:solidFill>
              </a:rPr>
              <a:t>Format Object 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box.</a:t>
            </a:r>
          </a:p>
          <a:p>
            <a:pPr marL="914400" lvl="1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Your icons should now be the color you want them to be!</a:t>
            </a:r>
          </a:p>
        </p:txBody>
      </p:sp>
      <p:pic>
        <p:nvPicPr>
          <p:cNvPr id="7" name="Picture 6" descr="Screen Shot 2015-12-03 at 4.1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98" y="3241053"/>
            <a:ext cx="1440687" cy="258824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Shot 2015-12-03 at 4.15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86" y="3241053"/>
            <a:ext cx="3425714" cy="258824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425950" y="5008765"/>
            <a:ext cx="593432" cy="279567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5-12-04 at 10.28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8" y="4353572"/>
            <a:ext cx="2271862" cy="730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4782" y="3949098"/>
            <a:ext cx="1893318" cy="371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Hex Color in the Gateway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17015" y="4616206"/>
            <a:ext cx="1148285" cy="14817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3517900" y="5077411"/>
            <a:ext cx="882650" cy="14817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2325650" y="4096084"/>
            <a:ext cx="492197" cy="1866898"/>
          </a:xfrm>
          <a:prstGeom prst="bentUp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4095751" y="4535767"/>
            <a:ext cx="342900" cy="14817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032998" y="5285976"/>
            <a:ext cx="281702" cy="270273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6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72572"/>
            <a:ext cx="7112000" cy="47042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Save the Icons with Product Names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8600" y="1530328"/>
            <a:ext cx="4191000" cy="4921272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0" y="1530328"/>
            <a:ext cx="4343400" cy="4921272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671512" y="1818194"/>
            <a:ext cx="3570288" cy="1674305"/>
          </a:xfrm>
          <a:prstGeom prst="rect">
            <a:avLst/>
          </a:prstGeom>
        </p:spPr>
        <p:txBody>
          <a:bodyPr lIns="91416" tIns="45708" rIns="91416" bIns="45708"/>
          <a:lstStyle>
            <a:lvl1pPr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</a:rPr>
              <a:t>Step </a:t>
            </a:r>
            <a:r>
              <a:rPr lang="en-US" altLang="en-US" sz="9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</a:rPr>
              <a:t>: Group the text with the icons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b="1" i="1" dirty="0" smtClean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This </a:t>
            </a:r>
            <a:r>
              <a:rPr lang="en-US" altLang="en-US" sz="900" i="1" dirty="0">
                <a:solidFill>
                  <a:schemeClr val="bg1">
                    <a:lumMod val="50000"/>
                  </a:schemeClr>
                </a:solidFill>
              </a:rPr>
              <a:t>step will have to be done individually for each 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icon set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Hold </a:t>
            </a: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down the shift key and select 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the colored circle, white icon and text.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Release </a:t>
            </a: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the shift key and right-click anywhere on the selected items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altLang="en-US" sz="900" b="1" dirty="0">
                <a:solidFill>
                  <a:srgbClr val="800000"/>
                </a:solidFill>
              </a:rPr>
              <a:t>Grouping</a:t>
            </a: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 &gt; </a:t>
            </a:r>
            <a:r>
              <a:rPr lang="en-US" altLang="en-US" sz="900" b="1" dirty="0">
                <a:solidFill>
                  <a:srgbClr val="800000"/>
                </a:solidFill>
              </a:rPr>
              <a:t>G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roup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 (or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Regroup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Repeat these steps for each 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icon set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4938712" y="1841477"/>
            <a:ext cx="3570288" cy="1545167"/>
          </a:xfrm>
          <a:prstGeom prst="rect">
            <a:avLst/>
          </a:prstGeom>
        </p:spPr>
        <p:txBody>
          <a:bodyPr lIns="91416" tIns="45708" rIns="91416" bIns="45708"/>
          <a:lstStyle>
            <a:lvl1pPr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</a:rPr>
              <a:t>Step </a:t>
            </a:r>
            <a:r>
              <a:rPr lang="en-US" altLang="en-US" sz="9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</a:rPr>
              <a:t>: Save each icon set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Click on an icon (you will notice everything is all one item now) and right-click on it.</a:t>
            </a:r>
            <a:endParaRPr lang="en-US" altLang="en-US" sz="9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Save as Picture</a:t>
            </a:r>
            <a:endParaRPr lang="en-US" altLang="en-US" sz="900" b="1" dirty="0">
              <a:solidFill>
                <a:srgbClr val="800000"/>
              </a:solidFill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Name the file and select where you’d like the icon to be saved to and the file format you would like.</a:t>
            </a:r>
            <a:endParaRPr lang="en-US" altLang="en-US" sz="900" i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Save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Repeat these steps for each icon set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endParaRPr lang="en-US" altLang="en-US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Screen Shot 2015-12-03 at 5.0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2" y="3619243"/>
            <a:ext cx="2052965" cy="22690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5-12-03 at 5.03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42" y="4582327"/>
            <a:ext cx="2205819" cy="101837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rame 11"/>
          <p:cNvSpPr/>
          <p:nvPr/>
        </p:nvSpPr>
        <p:spPr>
          <a:xfrm>
            <a:off x="5473700" y="4575977"/>
            <a:ext cx="996950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857642" y="4734727"/>
            <a:ext cx="1295758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6859917" y="4955921"/>
            <a:ext cx="1295758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6859917" y="5128674"/>
            <a:ext cx="1295758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93950" y="1046671"/>
            <a:ext cx="4381500" cy="3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smtClean="0">
                <a:solidFill>
                  <a:srgbClr val="7F7F7F"/>
                </a:solidFill>
              </a:rPr>
              <a:t>(See the next slide for how to save icons </a:t>
            </a:r>
            <a:r>
              <a:rPr lang="en-US" sz="1000" b="1" dirty="0" smtClean="0">
                <a:solidFill>
                  <a:srgbClr val="800000"/>
                </a:solidFill>
              </a:rPr>
              <a:t>without</a:t>
            </a:r>
            <a:r>
              <a:rPr lang="en-US" sz="1000" dirty="0" smtClean="0">
                <a:solidFill>
                  <a:srgbClr val="7F7F7F"/>
                </a:solidFill>
              </a:rPr>
              <a:t> product names)</a:t>
            </a:r>
            <a:endParaRPr lang="en-US" sz="1000" dirty="0">
              <a:solidFill>
                <a:srgbClr val="7F7F7F"/>
              </a:solidFill>
            </a:endParaRPr>
          </a:p>
        </p:txBody>
      </p:sp>
      <p:pic>
        <p:nvPicPr>
          <p:cNvPr id="19" name="Picture 18" descr="Screen Shot 2015-12-03 at 4.58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7" y="3469746"/>
            <a:ext cx="2892955" cy="248763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Frame 19"/>
          <p:cNvSpPr/>
          <p:nvPr/>
        </p:nvSpPr>
        <p:spPr>
          <a:xfrm>
            <a:off x="1610517" y="5116765"/>
            <a:ext cx="1238250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2855117" y="5112527"/>
            <a:ext cx="850900" cy="141826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2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00" y="1530328"/>
            <a:ext cx="4191000" cy="4921272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0" y="1530328"/>
            <a:ext cx="4343400" cy="4921272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671512" y="1818194"/>
            <a:ext cx="3570288" cy="1674305"/>
          </a:xfrm>
          <a:prstGeom prst="rect">
            <a:avLst/>
          </a:prstGeom>
        </p:spPr>
        <p:txBody>
          <a:bodyPr lIns="91416" tIns="45708" rIns="91416" bIns="45708"/>
          <a:lstStyle>
            <a:lvl1pPr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</a:rPr>
              <a:t>Step </a:t>
            </a:r>
            <a:r>
              <a:rPr lang="en-US" altLang="en-US" sz="9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altLang="en-US" sz="900" b="1" dirty="0">
                <a:solidFill>
                  <a:schemeClr val="bg1">
                    <a:lumMod val="50000"/>
                  </a:schemeClr>
                </a:solidFill>
              </a:rPr>
              <a:t>Regroup </a:t>
            </a: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</a:rPr>
              <a:t>the colored circles and white icons</a:t>
            </a:r>
            <a:endParaRPr lang="en-US" altLang="en-US" sz="900" b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b="1" i="1" dirty="0" smtClean="0">
                <a:solidFill>
                  <a:schemeClr val="bg1">
                    <a:lumMod val="50000"/>
                  </a:schemeClr>
                </a:solidFill>
              </a:rPr>
              <a:t>Note: 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This </a:t>
            </a:r>
            <a:r>
              <a:rPr lang="en-US" altLang="en-US" sz="900" i="1" dirty="0">
                <a:solidFill>
                  <a:schemeClr val="bg1">
                    <a:lumMod val="50000"/>
                  </a:schemeClr>
                </a:solidFill>
              </a:rPr>
              <a:t>step will have to be done individually for each </a:t>
            </a:r>
            <a:r>
              <a:rPr lang="en-US" altLang="en-US" sz="900" i="1" dirty="0" smtClean="0">
                <a:solidFill>
                  <a:schemeClr val="bg1">
                    <a:lumMod val="50000"/>
                  </a:schemeClr>
                </a:solidFill>
              </a:rPr>
              <a:t>icon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Hold </a:t>
            </a: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down the shift key and 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select both the colored circle and white icon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Release </a:t>
            </a: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the shift key and right-click anywhere on the selected items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altLang="en-US" sz="900" b="1" dirty="0">
                <a:solidFill>
                  <a:srgbClr val="800000"/>
                </a:solidFill>
              </a:rPr>
              <a:t>Grouping</a:t>
            </a: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 &gt; </a:t>
            </a:r>
            <a:r>
              <a:rPr lang="en-US" altLang="en-US" sz="900" b="1" dirty="0">
                <a:solidFill>
                  <a:srgbClr val="800000"/>
                </a:solidFill>
              </a:rPr>
              <a:t>G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roup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 (or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Regroup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Repeat these steps for each 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icon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4938712" y="1841477"/>
            <a:ext cx="3570288" cy="1545167"/>
          </a:xfrm>
          <a:prstGeom prst="rect">
            <a:avLst/>
          </a:prstGeom>
        </p:spPr>
        <p:txBody>
          <a:bodyPr lIns="91416" tIns="45708" rIns="91416" bIns="45708"/>
          <a:lstStyle>
            <a:lvl1pPr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</a:rPr>
              <a:t>Step </a:t>
            </a:r>
            <a:r>
              <a:rPr lang="en-US" altLang="en-US" sz="9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en-US" sz="900" b="1" dirty="0" smtClean="0">
                <a:solidFill>
                  <a:schemeClr val="bg1">
                    <a:lumMod val="50000"/>
                  </a:schemeClr>
                </a:solidFill>
              </a:rPr>
              <a:t>: Save each icon</a:t>
            </a: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Click on an icon (you will notice the colored circle and white icon</a:t>
            </a: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are one item now) and right-click on it.</a:t>
            </a:r>
            <a:endParaRPr lang="en-US" altLang="en-US" sz="9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Save as Picture</a:t>
            </a:r>
            <a:endParaRPr lang="en-US" altLang="en-US" sz="900" b="1" dirty="0">
              <a:solidFill>
                <a:srgbClr val="800000"/>
              </a:solidFill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Name the file and select where you’d like the icon to be saved to and the file format you would like.</a:t>
            </a:r>
            <a:endParaRPr lang="en-US" altLang="en-US" sz="900" i="1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</a:rPr>
              <a:t>Select </a:t>
            </a:r>
            <a:r>
              <a:rPr lang="en-US" altLang="en-US" sz="900" b="1" dirty="0" smtClean="0">
                <a:solidFill>
                  <a:srgbClr val="800000"/>
                </a:solidFill>
              </a:rPr>
              <a:t>Save</a:t>
            </a:r>
          </a:p>
          <a:p>
            <a:pPr marL="171450" indent="-171450"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en-US" sz="900" dirty="0" smtClean="0">
                <a:solidFill>
                  <a:schemeClr val="bg1">
                    <a:lumMod val="50000"/>
                  </a:schemeClr>
                </a:solidFill>
              </a:rPr>
              <a:t>Repeat these steps for each icon</a:t>
            </a:r>
            <a:endParaRPr lang="en-US" altLang="en-US" sz="9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 eaLnBrk="1" hangingPunct="1">
              <a:spcBef>
                <a:spcPct val="20000"/>
              </a:spcBef>
              <a:buFont typeface="Arial"/>
              <a:buChar char="•"/>
              <a:defRPr/>
            </a:pPr>
            <a:endParaRPr lang="en-US" altLang="en-US" sz="9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16000" y="672572"/>
            <a:ext cx="7112000" cy="470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Save the Icons </a:t>
            </a:r>
            <a:r>
              <a:rPr lang="en-US" sz="2400" smtClean="0">
                <a:solidFill>
                  <a:srgbClr val="800000"/>
                </a:solidFill>
              </a:rPr>
              <a:t>without</a:t>
            </a:r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 Names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Picture 18" descr="Screen Shot 2015-12-04 at 11.26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69" y="3511912"/>
            <a:ext cx="2218342" cy="203386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Frame 19"/>
          <p:cNvSpPr/>
          <p:nvPr/>
        </p:nvSpPr>
        <p:spPr>
          <a:xfrm>
            <a:off x="5812011" y="4313895"/>
            <a:ext cx="1129942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Screen Shot 2015-12-03 at 5.03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89" y="4641043"/>
            <a:ext cx="2205819" cy="101837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Frame 21"/>
          <p:cNvSpPr/>
          <p:nvPr/>
        </p:nvSpPr>
        <p:spPr>
          <a:xfrm>
            <a:off x="6738489" y="4793443"/>
            <a:ext cx="1295758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6740764" y="5014637"/>
            <a:ext cx="1295758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6740764" y="5187390"/>
            <a:ext cx="1295758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5-12-11 at 2.57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6" y="3342854"/>
            <a:ext cx="3059660" cy="2701614"/>
          </a:xfrm>
          <a:prstGeom prst="rect">
            <a:avLst/>
          </a:prstGeom>
        </p:spPr>
      </p:pic>
      <p:sp>
        <p:nvSpPr>
          <p:cNvPr id="35" name="Frame 34"/>
          <p:cNvSpPr/>
          <p:nvPr/>
        </p:nvSpPr>
        <p:spPr>
          <a:xfrm>
            <a:off x="1606106" y="4828312"/>
            <a:ext cx="1305912" cy="137588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ame 36"/>
          <p:cNvSpPr/>
          <p:nvPr/>
        </p:nvSpPr>
        <p:spPr>
          <a:xfrm>
            <a:off x="2912018" y="4824074"/>
            <a:ext cx="889229" cy="141826"/>
          </a:xfrm>
          <a:prstGeom prst="fram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6F15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356586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79342" y="401324"/>
            <a:ext cx="1334502" cy="1334502"/>
            <a:chOff x="549295" y="388571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549295" y="388571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99" y="477119"/>
              <a:ext cx="1054100" cy="114300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2591747" y="388571"/>
            <a:ext cx="1334502" cy="1334502"/>
            <a:chOff x="2581750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81750" y="388571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693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040081" y="388571"/>
            <a:ext cx="1334502" cy="1334502"/>
            <a:chOff x="4766230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4766230" y="388571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081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391465" y="402705"/>
            <a:ext cx="1334502" cy="1334502"/>
            <a:chOff x="7061456" y="388571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061456" y="388571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929" y="487120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00AD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76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363460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9342" y="401324"/>
            <a:ext cx="1334502" cy="1334502"/>
            <a:chOff x="379342" y="401324"/>
            <a:chExt cx="1334502" cy="1334502"/>
          </a:xfrm>
        </p:grpSpPr>
        <p:sp>
          <p:nvSpPr>
            <p:cNvPr id="24" name="Oval 23"/>
            <p:cNvSpPr/>
            <p:nvPr/>
          </p:nvSpPr>
          <p:spPr>
            <a:xfrm>
              <a:off x="379342" y="401324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icons-2-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46" y="489872"/>
              <a:ext cx="1054100" cy="1143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591747" y="388571"/>
            <a:ext cx="1334502" cy="1334502"/>
            <a:chOff x="2591747" y="388571"/>
            <a:chExt cx="1334502" cy="1334502"/>
          </a:xfrm>
        </p:grpSpPr>
        <p:sp>
          <p:nvSpPr>
            <p:cNvPr id="29" name="Oval 28"/>
            <p:cNvSpPr/>
            <p:nvPr/>
          </p:nvSpPr>
          <p:spPr>
            <a:xfrm>
              <a:off x="2591747" y="388571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cons-2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690" y="388571"/>
              <a:ext cx="927100" cy="1244600"/>
            </a:xfrm>
            <a:prstGeom prst="rect">
              <a:avLst/>
            </a:prstGeom>
          </p:spPr>
        </p:pic>
      </p:grpSp>
      <p:sp>
        <p:nvSpPr>
          <p:cNvPr id="47" name="Subtitle 2"/>
          <p:cNvSpPr txBox="1">
            <a:spLocks/>
          </p:cNvSpPr>
          <p:nvPr/>
        </p:nvSpPr>
        <p:spPr>
          <a:xfrm>
            <a:off x="2591746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CERTIFY PCI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0081" y="388571"/>
            <a:ext cx="1334502" cy="1334502"/>
            <a:chOff x="5040081" y="388571"/>
            <a:chExt cx="1334502" cy="1334502"/>
          </a:xfrm>
        </p:grpSpPr>
        <p:sp>
          <p:nvSpPr>
            <p:cNvPr id="31" name="Oval 30"/>
            <p:cNvSpPr/>
            <p:nvPr/>
          </p:nvSpPr>
          <p:spPr>
            <a:xfrm>
              <a:off x="5040081" y="388571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icons-2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932" y="477119"/>
              <a:ext cx="1066800" cy="1143000"/>
            </a:xfrm>
            <a:prstGeom prst="rect">
              <a:avLst/>
            </a:prstGeom>
          </p:spPr>
        </p:pic>
      </p:grpSp>
      <p:sp>
        <p:nvSpPr>
          <p:cNvPr id="50" name="Subtitle 2"/>
          <p:cNvSpPr txBox="1">
            <a:spLocks/>
          </p:cNvSpPr>
          <p:nvPr/>
        </p:nvSpPr>
        <p:spPr>
          <a:xfrm>
            <a:off x="5040081" y="1819115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iSPY</a:t>
            </a:r>
            <a:r>
              <a:rPr lang="en-US" sz="1300" dirty="0" smtClean="0">
                <a:latin typeface="Avenir Roman"/>
                <a:cs typeface="Avenir Roman"/>
              </a:rPr>
              <a:t> FRAUD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1465" y="402705"/>
            <a:ext cx="1334502" cy="1334502"/>
            <a:chOff x="7391465" y="402705"/>
            <a:chExt cx="1334502" cy="1334502"/>
          </a:xfrm>
        </p:grpSpPr>
        <p:sp>
          <p:nvSpPr>
            <p:cNvPr id="32" name="Oval 31"/>
            <p:cNvSpPr/>
            <p:nvPr/>
          </p:nvSpPr>
          <p:spPr>
            <a:xfrm>
              <a:off x="7391465" y="402705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icons-2-04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938" y="501254"/>
              <a:ext cx="838200" cy="1143000"/>
            </a:xfrm>
            <a:prstGeom prst="rect">
              <a:avLst/>
            </a:prstGeom>
          </p:spPr>
        </p:pic>
      </p:grpSp>
      <p:sp>
        <p:nvSpPr>
          <p:cNvPr id="53" name="Subtitle 2"/>
          <p:cNvSpPr txBox="1">
            <a:spLocks/>
          </p:cNvSpPr>
          <p:nvPr/>
        </p:nvSpPr>
        <p:spPr>
          <a:xfrm>
            <a:off x="7391465" y="1833249"/>
            <a:ext cx="133450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latin typeface="Avenir Roman"/>
                <a:cs typeface="Avenir Roman"/>
              </a:rPr>
              <a:t>iPROCESS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2121737" y="4095804"/>
            <a:ext cx="2260060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LEVEL 3 PROCESSING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7" name="Subtitle 2"/>
          <p:cNvSpPr txBox="1">
            <a:spLocks/>
          </p:cNvSpPr>
          <p:nvPr/>
        </p:nvSpPr>
        <p:spPr>
          <a:xfrm>
            <a:off x="4555854" y="4095804"/>
            <a:ext cx="2290063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INVOICING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6915919" y="4095804"/>
            <a:ext cx="2278798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PAYER AUTHENTICATION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55" name="Subtitle 2"/>
          <p:cNvSpPr txBox="1">
            <a:spLocks/>
          </p:cNvSpPr>
          <p:nvPr/>
        </p:nvSpPr>
        <p:spPr>
          <a:xfrm>
            <a:off x="379342" y="4097185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SWIPE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9341" y="2678330"/>
            <a:ext cx="1334502" cy="1334502"/>
            <a:chOff x="379341" y="2678330"/>
            <a:chExt cx="1334502" cy="1334502"/>
          </a:xfrm>
        </p:grpSpPr>
        <p:sp>
          <p:nvSpPr>
            <p:cNvPr id="42" name="Oval 41"/>
            <p:cNvSpPr/>
            <p:nvPr/>
          </p:nvSpPr>
          <p:spPr>
            <a:xfrm>
              <a:off x="379341" y="2678330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58" descr="icons-2-05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46" y="2987343"/>
              <a:ext cx="11176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91747" y="2678330"/>
            <a:ext cx="1334502" cy="1334502"/>
            <a:chOff x="2591747" y="2678330"/>
            <a:chExt cx="1334502" cy="1334502"/>
          </a:xfrm>
        </p:grpSpPr>
        <p:sp>
          <p:nvSpPr>
            <p:cNvPr id="36" name="Oval 35"/>
            <p:cNvSpPr/>
            <p:nvPr/>
          </p:nvSpPr>
          <p:spPr>
            <a:xfrm>
              <a:off x="2591747" y="2678330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 descr="icons-2-06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690" y="2748741"/>
              <a:ext cx="927100" cy="1143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040081" y="2678330"/>
            <a:ext cx="1334502" cy="1334502"/>
            <a:chOff x="5040081" y="2678330"/>
            <a:chExt cx="1334502" cy="1334502"/>
          </a:xfrm>
        </p:grpSpPr>
        <p:sp>
          <p:nvSpPr>
            <p:cNvPr id="37" name="Oval 36"/>
            <p:cNvSpPr/>
            <p:nvPr/>
          </p:nvSpPr>
          <p:spPr>
            <a:xfrm>
              <a:off x="5040081" y="2678330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icons-2-07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32" y="2804939"/>
              <a:ext cx="939800" cy="10668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391465" y="2678330"/>
            <a:ext cx="1334502" cy="1334502"/>
            <a:chOff x="7391465" y="2678330"/>
            <a:chExt cx="1334502" cy="1334502"/>
          </a:xfrm>
        </p:grpSpPr>
        <p:sp>
          <p:nvSpPr>
            <p:cNvPr id="38" name="Oval 37"/>
            <p:cNvSpPr/>
            <p:nvPr/>
          </p:nvSpPr>
          <p:spPr>
            <a:xfrm>
              <a:off x="7391465" y="2678330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icons-2-08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5938" y="2748741"/>
              <a:ext cx="901700" cy="1143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71377" y="4760870"/>
            <a:ext cx="1334502" cy="1334502"/>
            <a:chOff x="371377" y="4760870"/>
            <a:chExt cx="1334502" cy="1334502"/>
          </a:xfrm>
        </p:grpSpPr>
        <p:sp>
          <p:nvSpPr>
            <p:cNvPr id="43" name="Oval 42"/>
            <p:cNvSpPr/>
            <p:nvPr/>
          </p:nvSpPr>
          <p:spPr>
            <a:xfrm>
              <a:off x="371377" y="4760870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Picture 62" descr="icons-2-0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46" y="4841593"/>
              <a:ext cx="1117600" cy="1117600"/>
            </a:xfrm>
            <a:prstGeom prst="rect">
              <a:avLst/>
            </a:prstGeom>
          </p:spPr>
        </p:pic>
      </p:grpSp>
      <p:sp>
        <p:nvSpPr>
          <p:cNvPr id="64" name="Subtitle 2"/>
          <p:cNvSpPr txBox="1">
            <a:spLocks/>
          </p:cNvSpPr>
          <p:nvPr/>
        </p:nvSpPr>
        <p:spPr>
          <a:xfrm>
            <a:off x="371377" y="6194657"/>
            <a:ext cx="1334502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SYNC PAY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17920" y="4760870"/>
            <a:ext cx="1334502" cy="1334502"/>
            <a:chOff x="2617920" y="4760870"/>
            <a:chExt cx="1334502" cy="1334502"/>
          </a:xfrm>
        </p:grpSpPr>
        <p:sp>
          <p:nvSpPr>
            <p:cNvPr id="39" name="Oval 38"/>
            <p:cNvSpPr/>
            <p:nvPr/>
          </p:nvSpPr>
          <p:spPr>
            <a:xfrm>
              <a:off x="2617920" y="4760870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icons-2-10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20" y="4891947"/>
              <a:ext cx="1181100" cy="1016000"/>
            </a:xfrm>
            <a:prstGeom prst="rect">
              <a:avLst/>
            </a:prstGeom>
          </p:spPr>
        </p:pic>
      </p:grpSp>
      <p:sp>
        <p:nvSpPr>
          <p:cNvPr id="66" name="Subtitle 2"/>
          <p:cNvSpPr txBox="1">
            <a:spLocks/>
          </p:cNvSpPr>
          <p:nvPr/>
        </p:nvSpPr>
        <p:spPr>
          <a:xfrm>
            <a:off x="2347143" y="6158658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ELECTRONIC CHECK</a:t>
            </a:r>
            <a:endParaRPr lang="en-US" sz="1300" dirty="0">
              <a:latin typeface="Avenir Roman"/>
              <a:cs typeface="Avenir Roman"/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4768804" y="6149255"/>
            <a:ext cx="1878371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latin typeface="Avenir Roman"/>
                <a:cs typeface="Avenir Roman"/>
              </a:rPr>
              <a:t>ACCOUNT UPDATER</a:t>
            </a:r>
            <a:endParaRPr lang="en-US" sz="1300" dirty="0">
              <a:latin typeface="Avenir Roman"/>
              <a:cs typeface="Avenir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40082" y="4760870"/>
            <a:ext cx="1334502" cy="1334502"/>
            <a:chOff x="5040082" y="4760870"/>
            <a:chExt cx="1334502" cy="1334502"/>
          </a:xfrm>
        </p:grpSpPr>
        <p:sp>
          <p:nvSpPr>
            <p:cNvPr id="40" name="Oval 39"/>
            <p:cNvSpPr/>
            <p:nvPr/>
          </p:nvSpPr>
          <p:spPr>
            <a:xfrm>
              <a:off x="5040082" y="4760870"/>
              <a:ext cx="1334502" cy="1334502"/>
            </a:xfrm>
            <a:prstGeom prst="ellipse">
              <a:avLst/>
            </a:prstGeom>
            <a:solidFill>
              <a:srgbClr val="38B4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icons-2_Artboard 41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344" y="4841593"/>
              <a:ext cx="1155700" cy="1117600"/>
            </a:xfrm>
            <a:prstGeom prst="rect">
              <a:avLst/>
            </a:prstGeom>
          </p:spPr>
        </p:pic>
      </p:grpSp>
      <p:sp>
        <p:nvSpPr>
          <p:cNvPr id="48" name="Subtitle 2"/>
          <p:cNvSpPr txBox="1">
            <a:spLocks/>
          </p:cNvSpPr>
          <p:nvPr/>
        </p:nvSpPr>
        <p:spPr>
          <a:xfrm>
            <a:off x="216904" y="1837764"/>
            <a:ext cx="1660046" cy="414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Avenir Roman"/>
                <a:cs typeface="Avenir Roman"/>
              </a:rPr>
              <a:t>CUSTOMER VAULT</a:t>
            </a:r>
          </a:p>
        </p:txBody>
      </p:sp>
    </p:spTree>
    <p:extLst>
      <p:ext uri="{BB962C8B-B14F-4D97-AF65-F5344CB8AC3E}">
        <p14:creationId xmlns:p14="http://schemas.microsoft.com/office/powerpoint/2010/main" val="393959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1061</Words>
  <Application>Microsoft Macintosh PowerPoint</Application>
  <PresentationFormat>On-screen Show (4:3)</PresentationFormat>
  <Paragraphs>179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Value-Added Services Icon Sets</vt:lpstr>
      <vt:lpstr>Customize the color of the icons</vt:lpstr>
      <vt:lpstr>Customize the color of the icons</vt:lpstr>
      <vt:lpstr>Customize the color of the icons</vt:lpstr>
      <vt:lpstr>Save the Icons with Product Names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Alexis Lesa</dc:creator>
  <cp:keywords/>
  <dc:description/>
  <cp:lastModifiedBy>Lisa  Puchalski</cp:lastModifiedBy>
  <cp:revision>40</cp:revision>
  <dcterms:created xsi:type="dcterms:W3CDTF">2015-12-03T19:11:43Z</dcterms:created>
  <dcterms:modified xsi:type="dcterms:W3CDTF">2016-07-22T19:30:35Z</dcterms:modified>
  <cp:category/>
</cp:coreProperties>
</file>